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3" r:id="rId18"/>
  </p:sldIdLst>
  <p:sldSz cx="12192000" cy="6858000"/>
  <p:notesSz cx="6858000" cy="9144000"/>
  <p:embeddedFontLst>
    <p:embeddedFont>
      <p:font typeface="Tahoma" panose="020B0604030504040204" pitchFamily="3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iKHPEMjhrxrt2pBNrRwVbBb4cS9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7A217F-1FA5-4A24-AC61-652A64C381AC}">
  <a:tblStyle styleId="{857A217F-1FA5-4A24-AC61-652A64C381A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subTitle" idx="1"/>
          </p:nvPr>
        </p:nvSpPr>
        <p:spPr>
          <a:xfrm>
            <a:off x="517133" y="1732141"/>
            <a:ext cx="8185080" cy="2223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3200" b="1" i="0" u="none" strike="noStrike" dirty="0">
                <a:latin typeface="Tahoma"/>
                <a:ea typeface="Tahoma"/>
                <a:cs typeface="Tahoma"/>
                <a:sym typeface="Tahoma"/>
              </a:rPr>
              <a:t>Project title: </a:t>
            </a:r>
            <a:br>
              <a:rPr lang="en-US" sz="3200" b="1" i="0" u="none" strike="noStrike" dirty="0">
                <a:latin typeface="Tahoma"/>
                <a:ea typeface="Tahoma"/>
                <a:cs typeface="Tahoma"/>
                <a:sym typeface="Tahoma"/>
              </a:rPr>
            </a:br>
            <a:br>
              <a:rPr lang="en-US" sz="3200" b="1" i="0" u="none" strike="noStrike" dirty="0">
                <a:latin typeface="Tahoma"/>
                <a:ea typeface="Tahoma"/>
                <a:cs typeface="Tahoma"/>
                <a:sym typeface="Tahoma"/>
              </a:rPr>
            </a:br>
            <a:r>
              <a:rPr lang="en-US" sz="3200" b="1" i="0" u="none" strike="noStrike" dirty="0">
                <a:latin typeface="Tahoma"/>
                <a:ea typeface="Tahoma"/>
                <a:cs typeface="Tahoma"/>
                <a:sym typeface="Tahoma"/>
              </a:rPr>
              <a:t>A Hierarchical Network-Based Method for Predicting Driver Traffic Violations</a:t>
            </a:r>
            <a:br>
              <a:rPr lang="en-US" sz="3200" b="1" dirty="0">
                <a:latin typeface="Tahoma"/>
                <a:ea typeface="Tahoma"/>
                <a:cs typeface="Tahoma"/>
                <a:sym typeface="Tahoma"/>
              </a:rPr>
            </a:br>
            <a:endParaRPr sz="3200" dirty="0"/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 l="63333" t="2096" b="2921"/>
          <a:stretch/>
        </p:blipFill>
        <p:spPr>
          <a:xfrm>
            <a:off x="8702213" y="172092"/>
            <a:ext cx="3352800" cy="6513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"/>
          <p:cNvSpPr txBox="1">
            <a:spLocks noGrp="1"/>
          </p:cNvSpPr>
          <p:nvPr>
            <p:ph type="body" idx="1"/>
          </p:nvPr>
        </p:nvSpPr>
        <p:spPr>
          <a:xfrm>
            <a:off x="657547" y="606174"/>
            <a:ext cx="10798138" cy="5681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Handling Duplicates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>
                <a:latin typeface="Tahoma"/>
                <a:ea typeface="Tahoma"/>
                <a:cs typeface="Tahoma"/>
                <a:sym typeface="Tahoma"/>
              </a:rPr>
              <a:t>Traffic Dataset</a:t>
            </a:r>
            <a:endParaRPr sz="1400">
              <a:latin typeface="Tahoma"/>
              <a:ea typeface="Tahoma"/>
              <a:cs typeface="Tahoma"/>
              <a:sym typeface="Tahoma"/>
            </a:endParaRPr>
          </a:p>
          <a:p>
            <a:pPr marL="742950" lvl="1" indent="-2857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>
                <a:latin typeface="Tahoma"/>
                <a:ea typeface="Tahoma"/>
                <a:cs typeface="Tahoma"/>
                <a:sym typeface="Tahoma"/>
              </a:rPr>
              <a:t>Identified and removed </a:t>
            </a:r>
            <a:r>
              <a:rPr lang="en-US" sz="1400" b="1">
                <a:latin typeface="Tahoma"/>
                <a:ea typeface="Tahoma"/>
                <a:cs typeface="Tahoma"/>
                <a:sym typeface="Tahoma"/>
              </a:rPr>
              <a:t>274 duplicate rows</a:t>
            </a:r>
            <a:r>
              <a:rPr lang="en-US" sz="1400">
                <a:latin typeface="Tahoma"/>
                <a:ea typeface="Tahoma"/>
                <a:cs typeface="Tahoma"/>
                <a:sym typeface="Tahoma"/>
              </a:rPr>
              <a:t>.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>
                <a:latin typeface="Tahoma"/>
                <a:ea typeface="Tahoma"/>
                <a:cs typeface="Tahoma"/>
                <a:sym typeface="Tahoma"/>
              </a:rPr>
              <a:t>Updated shape: </a:t>
            </a:r>
            <a:r>
              <a:rPr lang="en-US" sz="1400" b="1">
                <a:latin typeface="Tahoma"/>
                <a:ea typeface="Tahoma"/>
                <a:cs typeface="Tahoma"/>
                <a:sym typeface="Tahoma"/>
              </a:rPr>
              <a:t>308,751 rows × 44 columns</a:t>
            </a:r>
            <a:r>
              <a:rPr lang="en-US" sz="1400">
                <a:latin typeface="Tahoma"/>
                <a:ea typeface="Tahoma"/>
                <a:cs typeface="Tahoma"/>
                <a:sym typeface="Tahoma"/>
              </a:rPr>
              <a:t>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1">
                <a:latin typeface="Tahoma"/>
                <a:ea typeface="Tahoma"/>
                <a:cs typeface="Tahoma"/>
                <a:sym typeface="Tahoma"/>
              </a:rPr>
              <a:t>Weather Dataset</a:t>
            </a:r>
            <a:endParaRPr sz="1400">
              <a:latin typeface="Tahoma"/>
              <a:ea typeface="Tahoma"/>
              <a:cs typeface="Tahoma"/>
              <a:sym typeface="Tahoma"/>
            </a:endParaRPr>
          </a:p>
          <a:p>
            <a:pPr marL="742950" lvl="1" indent="-2857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>
                <a:latin typeface="Tahoma"/>
                <a:ea typeface="Tahoma"/>
                <a:cs typeface="Tahoma"/>
                <a:sym typeface="Tahoma"/>
              </a:rPr>
              <a:t>No duplicate rows detected.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 b="1">
                <a:latin typeface="Tahoma"/>
                <a:ea typeface="Tahoma"/>
                <a:cs typeface="Tahoma"/>
                <a:sym typeface="Tahoma"/>
              </a:rPr>
              <a:t>Result:</a:t>
            </a:r>
            <a:r>
              <a:rPr lang="en-US" sz="1400">
                <a:latin typeface="Tahoma"/>
                <a:ea typeface="Tahoma"/>
                <a:cs typeface="Tahoma"/>
                <a:sym typeface="Tahoma"/>
              </a:rPr>
              <a:t> Cleaned datasets with unique entries, reducing redundancy and improving data integrity for analysis and modelling.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Missing Value Imputation – Traffic Dataset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b="1"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136" name="Google Shape;136;p9"/>
          <p:cNvGraphicFramePr/>
          <p:nvPr/>
        </p:nvGraphicFramePr>
        <p:xfrm>
          <a:off x="836616" y="3187997"/>
          <a:ext cx="8618200" cy="3063815"/>
        </p:xfrm>
        <a:graphic>
          <a:graphicData uri="http://schemas.openxmlformats.org/drawingml/2006/table">
            <a:tbl>
              <a:tblPr>
                <a:noFill/>
                <a:tableStyleId>{857A217F-1FA5-4A24-AC61-652A64C381AC}</a:tableStyleId>
              </a:tblPr>
              <a:tblGrid>
                <a:gridCol w="1479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0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5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2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/>
                        <a:t>Column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Missing Count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Action Taken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Description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Filled using Charge → Description mapping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Location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Filled using SubAgency → most common Location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Article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9562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Replaced '00' with 'BR', missing filled as 'No Article'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Driver City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108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Filled using mode City per Driver State (Cramér's V = 0.89)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1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Make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8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Imputed by most common Make per VehicleType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1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Model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15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Filled by most common Model per Make, fallback to global mode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1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Color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2605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Filled by most common Color per Model, fallback to most frequent</a:t>
                      </a:r>
                      <a:endParaRPr/>
                    </a:p>
                  </a:txBody>
                  <a:tcPr marL="82100" marR="82100" marT="41050" marB="410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>
            <a:spLocks noGrp="1"/>
          </p:cNvSpPr>
          <p:nvPr>
            <p:ph type="body" idx="1"/>
          </p:nvPr>
        </p:nvSpPr>
        <p:spPr>
          <a:xfrm>
            <a:off x="616449" y="606175"/>
            <a:ext cx="10880333" cy="5722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Geolocation Imputation (Latitude &amp; Longitude):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26,840 invalid (0,0) entries</a:t>
            </a:r>
            <a:br>
              <a:rPr lang="en-US" sz="1600"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Strategy: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Hierarchical — Location + SubAgency → Location → Agency median</a:t>
            </a:r>
            <a:br>
              <a:rPr lang="en-US" sz="1600"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Result: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All zero coordinates corrected</a:t>
            </a:r>
            <a:br>
              <a:rPr lang="en-US" sz="1600"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Success Rate: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100% (26,840 records imputed)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Weather Data Cleaning:</a:t>
            </a:r>
            <a:b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Dropped columns with high missingness: 'wpgt', 'tsun'</a:t>
            </a:r>
            <a:b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Final Shape: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11,109 rows × 11 columns</a:t>
            </a:r>
            <a:b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Remaining Columns: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Temperature, Precipitation, Wind, Pressure, SubAgency, Date 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Weather Data Imputation</a:t>
            </a:r>
            <a:b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• Dropped high-missing columns; imputed snow using seasonal rules and precipitation logic</a:t>
            </a:r>
            <a:b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• Capped extreme outliers in prcp using IQR-based Winsorization</a:t>
            </a:r>
            <a:b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• Retained pres and wspd as-is (within realistic ranges); merged with traffic data on Date + SubAgency</a:t>
            </a: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508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ahoma"/>
              <a:buNone/>
            </a:pPr>
            <a:r>
              <a:rPr lang="en-US" sz="2800" b="1">
                <a:latin typeface="Tahoma"/>
                <a:ea typeface="Tahoma"/>
                <a:cs typeface="Tahoma"/>
                <a:sym typeface="Tahoma"/>
              </a:rPr>
              <a:t>Merging Traffic &amp; Weather Data</a:t>
            </a:r>
            <a:endParaRPr/>
          </a:p>
        </p:txBody>
      </p:sp>
      <p:pic>
        <p:nvPicPr>
          <p:cNvPr id="147" name="Google Shape;147;p1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090188" y="1294794"/>
            <a:ext cx="6984207" cy="4656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539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</a:pPr>
            <a:r>
              <a:rPr lang="en-US" sz="2400" b="1">
                <a:latin typeface="Tahoma"/>
                <a:ea typeface="Tahoma"/>
                <a:cs typeface="Tahoma"/>
                <a:sym typeface="Tahoma"/>
              </a:rPr>
              <a:t>K-Means Clustering for Traffic Pattern Discovery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3" name="Google Shape;153;p12"/>
          <p:cNvSpPr txBox="1">
            <a:spLocks noGrp="1"/>
          </p:cNvSpPr>
          <p:nvPr>
            <p:ph type="body" idx="1"/>
          </p:nvPr>
        </p:nvSpPr>
        <p:spPr>
          <a:xfrm>
            <a:off x="694800" y="763119"/>
            <a:ext cx="10802400" cy="665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Purpose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 To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uncover hidden patterns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in traffic, stop incidents by grouping similar cases based on time, location, vehicle, weather, and violation characteristics.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Why Clustering?</a:t>
            </a:r>
            <a:b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➤ Identify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hotspots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and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common conditions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under which certain types of violations or accidents occur.</a:t>
            </a:r>
            <a:b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➤ Helps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law enforcement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and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policy makers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optimize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resource allocation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patrol strategies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, and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public safety interventions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Final number of clusters (k)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5</a:t>
            </a:r>
            <a:endParaRPr sz="16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-101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Explored values: </a:t>
            </a:r>
            <a:r>
              <a:rPr lang="en-US" sz="1600" b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 = 4, 8, 14, 25, 55</a:t>
            </a:r>
            <a:endParaRPr dirty="0"/>
          </a:p>
          <a:p>
            <a:pPr marL="0" marR="0" lvl="0" indent="-101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Chosen 25 using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Elbow Method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&amp;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Silhouette Score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Features Used (23 Total)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Location &amp; Time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: subagency, Hour,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day_of_week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month_x</a:t>
            </a:r>
            <a:endParaRPr lang="en-US" sz="1600" dirty="0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Vehicle Info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: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vehicletype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make, model,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year_x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color</a:t>
            </a: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Weather Data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: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tavg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prcp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snow,wdir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wspd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pres.</a:t>
            </a:r>
            <a:br>
              <a:rPr lang="en-US" sz="1600" dirty="0"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Incident </a:t>
            </a:r>
            <a:r>
              <a:rPr lang="en-US" sz="1600" b="1" dirty="0" err="1">
                <a:latin typeface="Tahoma"/>
                <a:ea typeface="Tahoma"/>
                <a:cs typeface="Tahoma"/>
                <a:sym typeface="Tahoma"/>
              </a:rPr>
              <a:t>Info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:accident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belts,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personal_injury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property_damage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fatal, alcohol,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commercial_vehicle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work_zone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600"/>
              <a:buNone/>
            </a:pPr>
            <a:endParaRPr sz="16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477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ahoma"/>
              <a:buNone/>
            </a:pPr>
            <a:r>
              <a:rPr lang="en-US" sz="2800" b="1">
                <a:latin typeface="Tahoma"/>
                <a:ea typeface="Tahoma"/>
                <a:cs typeface="Tahoma"/>
                <a:sym typeface="Tahoma"/>
              </a:rPr>
              <a:t>Graph Construction Using k-NN</a:t>
            </a:r>
            <a:endParaRPr sz="28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9" name="Google Shape;159;p13"/>
          <p:cNvSpPr txBox="1">
            <a:spLocks noGrp="1"/>
          </p:cNvSpPr>
          <p:nvPr>
            <p:ph type="body" idx="1"/>
          </p:nvPr>
        </p:nvSpPr>
        <p:spPr>
          <a:xfrm>
            <a:off x="756864" y="1083114"/>
            <a:ext cx="10596936" cy="4401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Objective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 To model relationships between traffic stop data points by constructing a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graph structure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using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K-Nearest Neighbors (k-NN)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Method Used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b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➤ </a:t>
            </a:r>
            <a:r>
              <a:rPr lang="en-US" sz="1600" b="1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knn_graph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() 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from </a:t>
            </a:r>
            <a:r>
              <a:rPr lang="en-US" sz="1600" b="1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PyTorch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Geometric 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 create the </a:t>
            </a:r>
            <a:r>
              <a:rPr lang="en-US" sz="1600" b="1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edge_index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(graph connectivity).</a:t>
            </a:r>
            <a:b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➤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Each node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connects to its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 nearest neighbors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in the feature space.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Tried Values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endParaRPr dirty="0"/>
          </a:p>
          <a:p>
            <a:pPr marL="0" marR="0" lvl="0" indent="-101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k = 3 5,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7,9,12</a:t>
            </a:r>
            <a:endParaRPr dirty="0"/>
          </a:p>
          <a:p>
            <a:pPr marL="0" marR="0" lvl="0" indent="-101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Char char="•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Proceeded with 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 = 12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for better connectivity and local context.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Resulting </a:t>
            </a:r>
            <a:r>
              <a:rPr lang="en-US" sz="1600" b="1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edge_index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endParaRPr sz="16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Shape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: </a:t>
            </a:r>
            <a:r>
              <a:rPr lang="en-US" sz="16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torch.Size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([2, 1,554,917])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Represents ~</a:t>
            </a: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1.55 million</a:t>
            </a:r>
            <a:r>
              <a:rPr lang="en-US" sz="16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edges in the graph.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 txBox="1">
            <a:spLocks noGrp="1"/>
          </p:cNvSpPr>
          <p:nvPr>
            <p:ph type="body" idx="1"/>
          </p:nvPr>
        </p:nvSpPr>
        <p:spPr>
          <a:xfrm>
            <a:off x="688369" y="452063"/>
            <a:ext cx="10828961" cy="57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1700" b="1">
                <a:latin typeface="Tahoma"/>
                <a:ea typeface="Tahoma"/>
                <a:cs typeface="Tahoma"/>
                <a:sym typeface="Tahoma"/>
              </a:rPr>
              <a:t>Why not Regular Classification model ?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In a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standard classification setup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(e.g., using Random Forest, SVM, XGBoost), you treat each data row independently.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 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Limitations:</a:t>
            </a:r>
            <a:endParaRPr sz="1600" b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No way to know if two violations are related (e.g., same time and place).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No insight into how violations spread (e.g., more likely to happen near hotspot areas).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No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structure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or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interaction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is modeled (hierarchies, influence, etc.).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17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 Why Use Network Analysis Instead?</a:t>
            </a:r>
            <a:endParaRPr sz="1700" b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Traffic violations are not isolated events — they’re often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interconnected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endParaRPr sz="1600" b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One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driver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might commit multiple violations.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Some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locations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have patterns of high violation rates.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Certain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times of day/weather conditions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increase violations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in clusters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One violation may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influence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others in nearby locations.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ct val="100000"/>
              <a:buNone/>
            </a:pP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These patterns can be modeled as a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graph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or </a:t>
            </a: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network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, where:</a:t>
            </a:r>
            <a:endParaRPr sz="1600" b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Nodes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= Drivers, Locations, Time Bins, etc.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Edges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= Relationships like “same driver violated at different places”, or “two locations share violation patterns”.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1600" b="1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Hierarchy</a:t>
            </a:r>
            <a:r>
              <a:rPr lang="en-US" sz="1600" b="0" u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= District → Subdistrict → Intersection level.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16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"/>
          <p:cNvSpPr txBox="1">
            <a:spLocks noGrp="1"/>
          </p:cNvSpPr>
          <p:nvPr>
            <p:ph type="title"/>
          </p:nvPr>
        </p:nvSpPr>
        <p:spPr>
          <a:xfrm>
            <a:off x="838200" y="324029"/>
            <a:ext cx="10515600" cy="477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ahoma"/>
              <a:buNone/>
            </a:pPr>
            <a:r>
              <a:rPr lang="en-US" sz="2800" b="1">
                <a:latin typeface="Tahoma"/>
                <a:ea typeface="Tahoma"/>
                <a:cs typeface="Tahoma"/>
                <a:sym typeface="Tahoma"/>
              </a:rPr>
              <a:t>Model</a:t>
            </a:r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body" idx="1"/>
          </p:nvPr>
        </p:nvSpPr>
        <p:spPr>
          <a:xfrm>
            <a:off x="838200" y="874774"/>
            <a:ext cx="10515600" cy="5108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US" sz="1500" b="1" dirty="0">
                <a:latin typeface="Tahoma"/>
                <a:ea typeface="Tahoma"/>
                <a:cs typeface="Tahoma"/>
                <a:sym typeface="Tahoma"/>
              </a:rPr>
              <a:t>Relational Graph Convolutional Network (RGCN)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US" sz="1500" b="1" dirty="0">
                <a:latin typeface="Tahoma"/>
                <a:ea typeface="Tahoma"/>
                <a:cs typeface="Tahoma"/>
                <a:sym typeface="Tahoma"/>
              </a:rPr>
              <a:t>Why RGCN?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dirty="0">
                <a:latin typeface="Tahoma"/>
                <a:ea typeface="Tahoma"/>
                <a:cs typeface="Tahoma"/>
                <a:sym typeface="Tahoma"/>
              </a:rPr>
              <a:t>Traffic stop data contains </a:t>
            </a:r>
            <a:r>
              <a:rPr lang="en-US" sz="1500" b="1" dirty="0">
                <a:latin typeface="Tahoma"/>
                <a:ea typeface="Tahoma"/>
                <a:cs typeface="Tahoma"/>
                <a:sym typeface="Tahoma"/>
              </a:rPr>
              <a:t>relational patterns</a:t>
            </a:r>
            <a:r>
              <a:rPr lang="en-US" sz="1500" dirty="0">
                <a:latin typeface="Tahoma"/>
                <a:ea typeface="Tahoma"/>
                <a:cs typeface="Tahoma"/>
                <a:sym typeface="Tahoma"/>
              </a:rPr>
              <a:t> (e.g., vehicle, time, location, conditions).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dirty="0">
                <a:latin typeface="Tahoma"/>
                <a:ea typeface="Tahoma"/>
                <a:cs typeface="Tahoma"/>
                <a:sym typeface="Tahoma"/>
              </a:rPr>
              <a:t>RGCN supports </a:t>
            </a:r>
            <a:r>
              <a:rPr lang="en-US" sz="1500" b="1" dirty="0">
                <a:latin typeface="Tahoma"/>
                <a:ea typeface="Tahoma"/>
                <a:cs typeface="Tahoma"/>
                <a:sym typeface="Tahoma"/>
              </a:rPr>
              <a:t>multiple edge types</a:t>
            </a:r>
            <a:r>
              <a:rPr lang="en-US" sz="1500" dirty="0">
                <a:latin typeface="Tahoma"/>
                <a:ea typeface="Tahoma"/>
                <a:cs typeface="Tahoma"/>
                <a:sym typeface="Tahoma"/>
              </a:rPr>
              <a:t> — suitable for complex structured data.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dirty="0">
                <a:latin typeface="Tahoma"/>
                <a:ea typeface="Tahoma"/>
                <a:cs typeface="Tahoma"/>
                <a:sym typeface="Tahoma"/>
              </a:rPr>
              <a:t>Outperformed GCN and GAT in our case.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US" sz="15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Model Architecture:</a:t>
            </a:r>
            <a:endParaRPr sz="15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1" indent="-95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•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2-layer RGCN</a:t>
            </a:r>
            <a:endParaRPr dirty="0"/>
          </a:p>
          <a:p>
            <a:pPr marL="457200" marR="0" lvl="1" indent="-95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•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Hidden dimension: 64</a:t>
            </a:r>
            <a:endParaRPr dirty="0"/>
          </a:p>
          <a:p>
            <a:pPr marL="457200" marR="0" lvl="1" indent="-95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•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Loss function: Cross Entropy</a:t>
            </a:r>
            <a:endParaRPr sz="15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457200" marR="0" lvl="1" indent="-95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ahoma"/>
              <a:buChar char="•"/>
            </a:pPr>
            <a:r>
              <a:rPr lang="en-US" sz="15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Optimizer: Adam (</a:t>
            </a:r>
            <a:r>
              <a:rPr lang="en-US" sz="1500" b="0" i="0" u="none" strike="noStrike" cap="none" dirty="0" err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lr</a:t>
            </a:r>
            <a:r>
              <a:rPr lang="en-US" sz="15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=0.01)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US" sz="1500" b="1" dirty="0">
                <a:latin typeface="Tahoma"/>
                <a:ea typeface="Tahoma"/>
                <a:cs typeface="Tahoma"/>
                <a:sym typeface="Tahoma"/>
              </a:rPr>
              <a:t>Training Details</a:t>
            </a:r>
            <a:endParaRPr dirty="0"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dirty="0">
                <a:latin typeface="Tahoma"/>
                <a:ea typeface="Tahoma"/>
                <a:cs typeface="Tahoma"/>
                <a:sym typeface="Tahoma"/>
              </a:rPr>
              <a:t>Tried different epochs: </a:t>
            </a:r>
            <a:r>
              <a:rPr lang="en-US" sz="1500" b="1" dirty="0">
                <a:latin typeface="Tahoma"/>
                <a:ea typeface="Tahoma"/>
                <a:cs typeface="Tahoma"/>
                <a:sym typeface="Tahoma"/>
              </a:rPr>
              <a:t>101, 151, 251, 301</a:t>
            </a:r>
            <a:endParaRPr sz="1500" dirty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</a:pPr>
            <a:r>
              <a:rPr lang="en-US" sz="1500" b="1" dirty="0">
                <a:latin typeface="Tahoma"/>
                <a:ea typeface="Tahoma"/>
                <a:cs typeface="Tahoma"/>
                <a:sym typeface="Tahoma"/>
              </a:rPr>
              <a:t>Final Test Accuracy:</a:t>
            </a:r>
            <a:r>
              <a:rPr lang="en-US" sz="1500" dirty="0"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1500" b="1" dirty="0">
                <a:latin typeface="Tahoma"/>
                <a:ea typeface="Tahoma"/>
                <a:cs typeface="Tahoma"/>
                <a:sym typeface="Tahoma"/>
              </a:rPr>
              <a:t>~72%</a:t>
            </a:r>
            <a:endParaRPr sz="1500" dirty="0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b="1" dirty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E5584-C1EE-0E2E-C9BA-7998DBCF4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0919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Deployment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72F8C6-DAE6-1D7B-3027-54E22C28B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153" y="519314"/>
            <a:ext cx="4932454" cy="58193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D92BDC-14BF-7F02-501E-86C83E88C0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865"/>
          <a:stretch/>
        </p:blipFill>
        <p:spPr>
          <a:xfrm>
            <a:off x="493493" y="1661845"/>
            <a:ext cx="6048643" cy="353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369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5657A-1498-15F3-1CBF-66327B3EE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803" y="324028"/>
            <a:ext cx="10515600" cy="569823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CC29B6-8E81-3AEF-A957-A1C8ADEAC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03" y="1599162"/>
            <a:ext cx="10848394" cy="396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748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>
            <a:spLocks noGrp="1"/>
          </p:cNvSpPr>
          <p:nvPr>
            <p:ph type="body" idx="1"/>
          </p:nvPr>
        </p:nvSpPr>
        <p:spPr>
          <a:xfrm>
            <a:off x="606175" y="544530"/>
            <a:ext cx="10962525" cy="579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b="1">
                <a:latin typeface="Tahoma"/>
                <a:ea typeface="Tahoma"/>
                <a:cs typeface="Tahoma"/>
                <a:sym typeface="Tahoma"/>
              </a:rPr>
              <a:t>Problem Statement: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Cities struggle to prevent traffic violations because they don't know where or when they'll happen. This project uses a network-based model to predict violations in advance so safety teams can act earlier and smarter.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b="1">
                <a:latin typeface="Tahoma"/>
                <a:ea typeface="Tahoma"/>
                <a:cs typeface="Tahoma"/>
                <a:sym typeface="Tahoma"/>
              </a:rPr>
              <a:t>Business Objectives: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Maximize road safety by finding places, times, and driver behaviors that often lead to violations.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Minimize wasted police effort by predicting when and where traffic rules are most likely to be broken.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Maximize awareness of how weather affects traffic violations to help plan safety measures in bad weather.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b="1">
                <a:latin typeface="Tahoma"/>
                <a:ea typeface="Tahoma"/>
                <a:cs typeface="Tahoma"/>
                <a:sym typeface="Tahoma"/>
              </a:rPr>
              <a:t>Business Constraints: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Minimize wrong predictions to avoid unnecessary police checks.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Minimize the time and cost needed to run the model.</a:t>
            </a:r>
            <a:endParaRPr sz="1800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body" idx="1"/>
          </p:nvPr>
        </p:nvSpPr>
        <p:spPr>
          <a:xfrm>
            <a:off x="684087" y="636998"/>
            <a:ext cx="11049000" cy="5827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Business Success Criteria: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Reduce police response time to high-risk areas by at least 40%.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Improve detection of traffic violation hotspots by 30% compared to current methods.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Economic Success Criteria: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Save on patrol fuel and manpower by using data-driven deployment plans.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Achieve measurable safety and cost benefits from the model within 6–12 months of use.</a:t>
            </a:r>
            <a:endParaRPr sz="1600" b="1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Machine Learning Success Criteria: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Model should reach at least 85% accuracy in predicting traffic violations.</a:t>
            </a:r>
            <a:endParaRPr/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Show a strong link between weather and violations (correlation ≥ 0.7).</a:t>
            </a:r>
            <a:endParaRPr sz="16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>
            <a:spLocks noGrp="1"/>
          </p:cNvSpPr>
          <p:nvPr>
            <p:ph type="body" idx="1"/>
          </p:nvPr>
        </p:nvSpPr>
        <p:spPr>
          <a:xfrm>
            <a:off x="838200" y="664154"/>
            <a:ext cx="10515600" cy="5529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Datasets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ahoma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1. Maryland Traffic Violations Dataset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Shape: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309,025 rows × 43 columns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Description: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Real-world traffic stop records from Maryland.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Key Features: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Driver Info: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Race, Gender, City, State, License State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Vehicle Info: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Make, Model, Year, Type, Color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Violation Info: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Type, Charge, Article, Arrest Type, Contributed to Accident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Location Info: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Street, Latitude, Longitude, Geolocation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>
                <a:latin typeface="Tahoma"/>
                <a:ea typeface="Tahoma"/>
                <a:cs typeface="Tahoma"/>
                <a:sym typeface="Tahoma"/>
              </a:rPr>
              <a:t>Stop Info: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 Date, Time, Accident Flag, Search Conducted, Search Outcome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2. Weather Data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Shape: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11,109 rows × 12 columns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Description: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Daily weather data aligned with traffic stops.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Key Features: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Temperature, Snow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Wind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Precipitation</a:t>
            </a:r>
            <a:r>
              <a:rPr lang="en-US" sz="160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b="0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Pressure.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28600" lvl="0" indent="-1270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b="1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1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ahoma"/>
              <a:buNone/>
            </a:pPr>
            <a:r>
              <a:rPr lang="en-US" sz="2800" b="1">
                <a:latin typeface="Tahoma"/>
                <a:ea typeface="Tahoma"/>
                <a:cs typeface="Tahoma"/>
                <a:sym typeface="Tahoma"/>
              </a:rPr>
              <a:t>EDA – Exploratory Data Analysis</a:t>
            </a:r>
            <a:endParaRPr/>
          </a:p>
        </p:txBody>
      </p:sp>
      <p:pic>
        <p:nvPicPr>
          <p:cNvPr id="110" name="Google Shape;11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90397" y="1519398"/>
            <a:ext cx="5404600" cy="40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497003" y="1756881"/>
            <a:ext cx="5598997" cy="3113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10308" y="1041841"/>
            <a:ext cx="10295406" cy="508254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6"/>
          <p:cNvSpPr txBox="1"/>
          <p:nvPr/>
        </p:nvSpPr>
        <p:spPr>
          <a:xfrm>
            <a:off x="821932" y="364731"/>
            <a:ext cx="937003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Top 10 Violation Locations: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631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None/>
            </a:pPr>
            <a:r>
              <a:rPr lang="en-US" sz="2000" b="1">
                <a:latin typeface="Tahoma"/>
                <a:ea typeface="Tahoma"/>
                <a:cs typeface="Tahoma"/>
                <a:sym typeface="Tahoma"/>
              </a:rPr>
              <a:t>Violations Per Hour in a Day</a:t>
            </a:r>
            <a:endParaRPr/>
          </a:p>
        </p:txBody>
      </p:sp>
      <p:pic>
        <p:nvPicPr>
          <p:cNvPr id="123" name="Google Shape;123;p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85887" y="1469231"/>
            <a:ext cx="9420225" cy="484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773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ahoma"/>
              <a:buNone/>
            </a:pPr>
            <a:r>
              <a:rPr lang="en-US" sz="3200" b="1">
                <a:latin typeface="Tahoma"/>
                <a:ea typeface="Tahoma"/>
                <a:cs typeface="Tahoma"/>
                <a:sym typeface="Tahoma"/>
              </a:rPr>
              <a:t>Data Pre-processing</a:t>
            </a:r>
            <a:endParaRPr/>
          </a:p>
        </p:txBody>
      </p:sp>
      <p:sp>
        <p:nvSpPr>
          <p:cNvPr id="130" name="Google Shape;130;p8"/>
          <p:cNvSpPr txBox="1">
            <a:spLocks noGrp="1"/>
          </p:cNvSpPr>
          <p:nvPr>
            <p:ph type="body" idx="1"/>
          </p:nvPr>
        </p:nvSpPr>
        <p:spPr>
          <a:xfrm>
            <a:off x="838200" y="1356188"/>
            <a:ext cx="10515600" cy="4841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Step 1: Date Conversion</a:t>
            </a:r>
            <a:endParaRPr sz="1600" b="1" dirty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Converted the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‘Date Of Stop’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 field to datetime format, handling invalid or inconsistent entries gracefully.</a:t>
            </a:r>
            <a:endParaRPr sz="1600" b="1" dirty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Extracted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date only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 (removing time details) and the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year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 from the datetime for better temporal analysis.</a:t>
            </a:r>
            <a:endParaRPr sz="1600" b="1" dirty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Step 2: Violation Type Cleaning</a:t>
            </a:r>
            <a:endParaRPr sz="1600" dirty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Initial data showed mostly three types of violations: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Warning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Citation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and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ESERO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, with a very small number of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SERO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 entries (only 3).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Merged the rare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‘SERO’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 entries into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‘ESERO’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 to consolidate categories and improve data consistency.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Step 3: Type Conversion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Numerical Conversion</a:t>
            </a:r>
            <a:endParaRPr sz="1600" dirty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Converted latitude and longitude columns to numeric types to enable geographic calculations and mapping.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Boolean Conversion</a:t>
            </a:r>
            <a:endParaRPr sz="1600" dirty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Converted multiple columns representing true/false flags (e.g., Accident, Alcohol, Fatal) into </a:t>
            </a:r>
            <a:r>
              <a:rPr lang="en-US" sz="1600" dirty="0" err="1">
                <a:latin typeface="Tahoma"/>
                <a:ea typeface="Tahoma"/>
                <a:cs typeface="Tahoma"/>
                <a:sym typeface="Tahoma"/>
              </a:rPr>
              <a:t>boolean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 data types for efficient storage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Categorical Conversion</a:t>
            </a:r>
            <a:endParaRPr sz="1600" dirty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Converted many textual columns (like Agency, Vehicle Type, Violation Type, Driver demographics) to </a:t>
            </a:r>
            <a:r>
              <a:rPr lang="en-US" sz="1600" b="1" dirty="0">
                <a:latin typeface="Tahoma"/>
                <a:ea typeface="Tahoma"/>
                <a:cs typeface="Tahoma"/>
                <a:sym typeface="Tahoma"/>
              </a:rPr>
              <a:t>categorical</a:t>
            </a:r>
            <a:r>
              <a:rPr lang="en-US" sz="1600" dirty="0">
                <a:latin typeface="Tahoma"/>
                <a:ea typeface="Tahoma"/>
                <a:cs typeface="Tahoma"/>
                <a:sym typeface="Tahoma"/>
              </a:rPr>
              <a:t> data types.</a:t>
            </a:r>
            <a:endParaRPr dirty="0"/>
          </a:p>
          <a:p>
            <a:pPr marL="228600" lvl="0" indent="-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dirty="0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b="1" dirty="0">
              <a:latin typeface="Tahoma"/>
              <a:ea typeface="Tahoma"/>
              <a:cs typeface="Tahoma"/>
              <a:sym typeface="Tahoma"/>
            </a:endParaRPr>
          </a:p>
          <a:p>
            <a:pPr marL="228600" lvl="0" indent="-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b="1" dirty="0">
              <a:latin typeface="Tahoma"/>
              <a:ea typeface="Tahoma"/>
              <a:cs typeface="Tahoma"/>
              <a:sym typeface="Tahoma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b="1" dirty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1395</Words>
  <Application>Microsoft Office PowerPoint</Application>
  <PresentationFormat>Widescreen</PresentationFormat>
  <Paragraphs>143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Tahoma</vt:lpstr>
      <vt:lpstr>Office Theme</vt:lpstr>
      <vt:lpstr>PowerPoint Presentation</vt:lpstr>
      <vt:lpstr>Architecture</vt:lpstr>
      <vt:lpstr>PowerPoint Presentation</vt:lpstr>
      <vt:lpstr>PowerPoint Presentation</vt:lpstr>
      <vt:lpstr>PowerPoint Presentation</vt:lpstr>
      <vt:lpstr>EDA – Exploratory Data Analysis</vt:lpstr>
      <vt:lpstr>PowerPoint Presentation</vt:lpstr>
      <vt:lpstr>Violations Per Hour in a Day</vt:lpstr>
      <vt:lpstr>Data Pre-processing</vt:lpstr>
      <vt:lpstr>PowerPoint Presentation</vt:lpstr>
      <vt:lpstr>PowerPoint Presentation</vt:lpstr>
      <vt:lpstr>Merging Traffic &amp; Weather Data</vt:lpstr>
      <vt:lpstr>K-Means Clustering for Traffic Pattern Discovery</vt:lpstr>
      <vt:lpstr>Graph Construction Using k-NN</vt:lpstr>
      <vt:lpstr>PowerPoint Presentation</vt:lpstr>
      <vt:lpstr>Model</vt:lpstr>
      <vt:lpstr>Deployment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Harsha</dc:creator>
  <cp:lastModifiedBy>Harsha</cp:lastModifiedBy>
  <cp:revision>2</cp:revision>
  <dcterms:created xsi:type="dcterms:W3CDTF">2025-05-17T18:43:26Z</dcterms:created>
  <dcterms:modified xsi:type="dcterms:W3CDTF">2025-06-02T12:26:55Z</dcterms:modified>
</cp:coreProperties>
</file>